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6" r:id="rId6"/>
    <p:sldId id="447" r:id="rId7"/>
    <p:sldId id="1074" r:id="rId8"/>
    <p:sldId id="1073" r:id="rId9"/>
    <p:sldId id="1062" r:id="rId10"/>
    <p:sldId id="1069" r:id="rId11"/>
    <p:sldId id="44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55A"/>
    <a:srgbClr val="7AB51D"/>
    <a:srgbClr val="EE5903"/>
    <a:srgbClr val="EE8737"/>
    <a:srgbClr val="EE7F00"/>
    <a:srgbClr val="E2001A"/>
    <a:srgbClr val="00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99EF-8815-4125-9484-B5991506005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D7D3-55F5-43DC-8E1C-D38A42ED31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37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999" y="5813767"/>
            <a:ext cx="5459687" cy="30295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Vorname Name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20000" y="4460580"/>
            <a:ext cx="7767052" cy="4624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HOCHSCHULE RHEIN-WAAL</a:t>
            </a:r>
            <a:endParaRPr lang="en-US" sz="3200" b="1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6116981"/>
            <a:ext cx="5458133" cy="3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Funktion</a:t>
            </a:r>
          </a:p>
        </p:txBody>
      </p:sp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0" y="1023872"/>
            <a:ext cx="9144000" cy="3070809"/>
            <a:chOff x="0" y="1023872"/>
            <a:chExt cx="8581770" cy="2881997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t="14693" r="16289" b="1973"/>
            <a:stretch/>
          </p:blipFill>
          <p:spPr>
            <a:xfrm>
              <a:off x="0" y="1023872"/>
              <a:ext cx="4320000" cy="288000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" t="1444" r="6339" b="1316"/>
            <a:stretch/>
          </p:blipFill>
          <p:spPr>
            <a:xfrm>
              <a:off x="4320001" y="1025869"/>
              <a:ext cx="4261769" cy="2880000"/>
            </a:xfrm>
            <a:prstGeom prst="rect">
              <a:avLst/>
            </a:prstGeom>
          </p:spPr>
        </p:pic>
      </p:grpSp>
      <p:sp>
        <p:nvSpPr>
          <p:cNvPr id="23" name="L-Form 22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282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4976106"/>
            <a:ext cx="7766050" cy="366712"/>
          </a:xfrm>
        </p:spPr>
        <p:txBody>
          <a:bodyPr>
            <a:normAutofit/>
          </a:bodyPr>
          <a:lstStyle>
            <a:lvl1pPr marL="0" indent="0">
              <a:buNone/>
              <a:defRPr sz="2400" i="0" cap="all" baseline="0"/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7375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ultät Life Sciences_Titel &amp; 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1058864"/>
            <a:ext cx="9144000" cy="57991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367-72A5-48A3-B660-E04A5BEF29C3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7AB51D"/>
          </a:solidFill>
          <a:ln>
            <a:solidFill>
              <a:srgbClr val="7AB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9088" y="1058863"/>
            <a:ext cx="2474912" cy="290512"/>
          </a:xfrm>
          <a:solidFill>
            <a:srgbClr val="7AB51D"/>
          </a:solidFill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3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kultät Gesellschaft &amp; Ökonomie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38D5-E2AC-4E20-9209-B8E0C7B64E4C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ultät Gesellschaft &amp; Ökonomie_Titel &amp; 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1058864"/>
            <a:ext cx="9144000" cy="57991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88DF-AE75-49CB-9EBB-C348F4DAF46E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9088" y="1058863"/>
            <a:ext cx="2474912" cy="290512"/>
          </a:xfrm>
          <a:solidFill>
            <a:srgbClr val="E2001A"/>
          </a:solidFill>
          <a:ln>
            <a:solidFill>
              <a:srgbClr val="E2001A"/>
            </a:solidFill>
          </a:ln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24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kultät Kommunikation &amp; Umwelt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8151-66D8-4B14-ACD2-924119CAFA7D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00AFC8"/>
          </a:solidFill>
          <a:ln>
            <a:solidFill>
              <a:srgbClr val="00A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ultät Kommunikation &amp; Umwelt_Titel &amp; 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1058864"/>
            <a:ext cx="9144000" cy="57991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BC1E-747B-4D59-A144-096B7D3AF639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00AFC8"/>
          </a:solidFill>
          <a:ln>
            <a:solidFill>
              <a:srgbClr val="00A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9088" y="1058863"/>
            <a:ext cx="2474912" cy="290512"/>
          </a:xfrm>
          <a:solidFill>
            <a:srgbClr val="00AFC8"/>
          </a:solidFill>
          <a:ln>
            <a:solidFill>
              <a:srgbClr val="00AFC8"/>
            </a:solidFill>
          </a:ln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43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255A"/>
          </a:solidFill>
          <a:ln>
            <a:solidFill>
              <a:srgbClr val="282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720000" y="2208373"/>
            <a:ext cx="71554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 RHEIN-WAAL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720000" y="3648373"/>
            <a:ext cx="3375000" cy="256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Campus Kleve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Marie-Curie-Straße 1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47533 Kleve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Tel.: +49 2821 806 73 – 0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info@hochschule-rhein-waal.de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www.hochschule-rhein-waal.de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/>
          <a:srcRect l="689" t="2958" r="689"/>
          <a:stretch/>
        </p:blipFill>
        <p:spPr>
          <a:xfrm>
            <a:off x="-27432" y="64008"/>
            <a:ext cx="9217152" cy="130155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458744" y="3648373"/>
            <a:ext cx="4463314" cy="256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Campus Kamp-Lintfort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Friedrich-Heinrich-Allee 25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47475 Kamp-Lintfort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Tel.: +49 2842 908 25 – 0</a:t>
            </a:r>
          </a:p>
          <a:p>
            <a:endParaRPr lang="de-DE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Folgen Sie uns auf Twitter: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     www.twitter.com/HochschuleRW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Werden Sie Fan auf Facebook:</a:t>
            </a:r>
            <a:b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www.facebook.de/hochschulerheinwaal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4" y="5408719"/>
            <a:ext cx="324000" cy="324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5931124"/>
            <a:ext cx="3708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255A"/>
          </a:solidFill>
          <a:ln>
            <a:solidFill>
              <a:srgbClr val="282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720000" y="2208373"/>
            <a:ext cx="71554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RHINE-WAAL</a:t>
            </a:r>
            <a:r>
              <a:rPr lang="de-DE" sz="40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de-D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20000" y="3648373"/>
            <a:ext cx="3375000" cy="256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Campus Kleve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Marie-Curie-Straße 1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47533 Kleve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Tel.: +49 2821 806 73 – 0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info@hochschule-rhein-waal.de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www.hochschule-rhein-waal.de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/>
          <a:srcRect l="689" t="2958" r="689"/>
          <a:stretch/>
        </p:blipFill>
        <p:spPr>
          <a:xfrm>
            <a:off x="-27432" y="64008"/>
            <a:ext cx="9217152" cy="1301554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4458744" y="3648373"/>
            <a:ext cx="4463314" cy="256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Campus Kamp-Lintfort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Friedrich-Heinrich-Allee 25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47475 Kamp-Lintfort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Tel.: +49 2842 908 25 – 0</a:t>
            </a:r>
          </a:p>
          <a:p>
            <a:endParaRPr lang="de-DE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on Twitter: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     www.twitter.com/HochschuleRW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Like </a:t>
            </a:r>
            <a:r>
              <a:rPr lang="de-DE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on Facebook:</a:t>
            </a:r>
            <a:b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www.facebook.de/hochschulerheinwaal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4" y="5408719"/>
            <a:ext cx="324000" cy="324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5931124"/>
            <a:ext cx="3708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8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0720" y="1139640"/>
            <a:ext cx="8229600" cy="183148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50720" y="3428999"/>
            <a:ext cx="8229600" cy="4349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95" b="1" cap="none" spc="9">
                <a:solidFill>
                  <a:srgbClr val="000000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72000"/>
          <a:lstStyle>
            <a:lvl1pPr>
              <a:defRPr sz="1088"/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3F6-8B10-4F4D-970B-55A368FABED9}" type="datetime1">
              <a:rPr lang="de-DE" smtClean="0"/>
              <a:t>28.10.2020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>
                <a:ea typeface="ＭＳ Ｐゴシック"/>
              </a:rPr>
              <a:t>© Viermann                     </a:t>
            </a:r>
            <a:endParaRPr lang="de-DE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159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446574"/>
            <a:ext cx="8229600" cy="70175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72000"/>
          <a:lstStyle>
            <a:lvl1pPr>
              <a:defRPr sz="1088"/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60286"/>
          </a:xfrm>
          <a:prstGeom prst="rect">
            <a:avLst/>
          </a:prstGeom>
        </p:spPr>
        <p:txBody>
          <a:bodyPr rtlCol="0">
            <a:noAutofit/>
          </a:bodyPr>
          <a:lstStyle>
            <a:lvl2pPr>
              <a:spcBef>
                <a:spcPts val="0"/>
              </a:spcBef>
              <a:buFontTx/>
              <a:buNone/>
              <a:defRPr sz="2358"/>
            </a:lvl2pPr>
            <a:lvl3pPr marL="0">
              <a:spcBef>
                <a:spcPts val="0"/>
              </a:spcBef>
              <a:buFontTx/>
              <a:buNone/>
              <a:defRPr sz="1905"/>
            </a:lvl3pPr>
            <a:lvl4pPr marL="0">
              <a:spcBef>
                <a:spcPts val="0"/>
              </a:spcBef>
              <a:buFontTx/>
              <a:buNone/>
              <a:defRPr sz="1633"/>
            </a:lvl4pPr>
            <a:lvl5pPr marL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44A7-7A04-BE41-AB30-471FE500DECB}" type="datetime1">
              <a:rPr lang="de-DE" smtClean="0"/>
              <a:t>28.10.2020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>
                <a:ea typeface="ＭＳ Ｐゴシック"/>
              </a:rPr>
              <a:t>© Viermann                     </a:t>
            </a:r>
            <a:endParaRPr lang="de-DE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4114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idx="10" hasCustomPrompt="1"/>
          </p:nvPr>
        </p:nvSpPr>
        <p:spPr bwMode="auto">
          <a:xfrm>
            <a:off x="580599" y="1723429"/>
            <a:ext cx="7840855" cy="418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95" tIns="43448" rIns="86895" bIns="43448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2122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122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2122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2122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2122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80599" y="951297"/>
            <a:ext cx="7840855" cy="5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95" tIns="43448" rIns="86895" bIns="43448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953">
                <a:solidFill>
                  <a:srgbClr val="0078A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28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999" y="5813767"/>
            <a:ext cx="5459687" cy="30295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Vorname Name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20000" y="4460580"/>
            <a:ext cx="7767052" cy="4624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RHINE-WAAL UNIVERSITY</a:t>
            </a:r>
            <a:endParaRPr lang="en-US" sz="3200" b="1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6116981"/>
            <a:ext cx="5458133" cy="3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Funktion</a:t>
            </a:r>
          </a:p>
        </p:txBody>
      </p:sp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0" y="1023872"/>
            <a:ext cx="9144000" cy="3070809"/>
            <a:chOff x="0" y="1023872"/>
            <a:chExt cx="8581770" cy="2881997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t="14693" r="16289" b="1973"/>
            <a:stretch/>
          </p:blipFill>
          <p:spPr>
            <a:xfrm>
              <a:off x="0" y="1023872"/>
              <a:ext cx="4320000" cy="288000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" t="1444" r="6339" b="1316"/>
            <a:stretch/>
          </p:blipFill>
          <p:spPr>
            <a:xfrm>
              <a:off x="4320001" y="1025869"/>
              <a:ext cx="4261769" cy="2880000"/>
            </a:xfrm>
            <a:prstGeom prst="rect">
              <a:avLst/>
            </a:prstGeom>
          </p:spPr>
        </p:pic>
      </p:grpSp>
      <p:sp>
        <p:nvSpPr>
          <p:cNvPr id="23" name="L-Form 22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282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4976106"/>
            <a:ext cx="7766050" cy="366712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00497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17E4-A9D6-3B40-8065-FA8590C4F166}" type="datetime1">
              <a:rPr lang="de-DE" smtClean="0"/>
              <a:t>28.10.2020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>
                <a:ea typeface="ＭＳ Ｐゴシック"/>
              </a:rPr>
              <a:t>© Viermann                     </a:t>
            </a:r>
            <a:endParaRPr lang="de-DE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44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255A"/>
          </a:solidFill>
          <a:ln>
            <a:solidFill>
              <a:srgbClr val="282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45013"/>
            <a:ext cx="7824788" cy="389544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1 │ </a:t>
            </a:r>
            <a:r>
              <a:rPr lang="de-DE" dirty="0" err="1"/>
              <a:t>topic</a:t>
            </a:r>
            <a:r>
              <a:rPr lang="de-DE" dirty="0"/>
              <a:t> 1</a:t>
            </a:r>
          </a:p>
          <a:p>
            <a:pPr lvl="0"/>
            <a:r>
              <a:rPr lang="de-DE" dirty="0"/>
              <a:t>Inhalt 2 │ </a:t>
            </a:r>
            <a:r>
              <a:rPr lang="de-DE" dirty="0" err="1"/>
              <a:t>topic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Inhalt 3 │ </a:t>
            </a:r>
            <a:r>
              <a:rPr lang="de-DE" dirty="0" err="1"/>
              <a:t>topic</a:t>
            </a:r>
            <a:r>
              <a:rPr lang="de-DE" dirty="0"/>
              <a:t> 3</a:t>
            </a:r>
          </a:p>
          <a:p>
            <a:pPr lvl="0"/>
            <a:r>
              <a:rPr lang="de-DE" dirty="0"/>
              <a:t>Inhalt 4 │ </a:t>
            </a:r>
            <a:r>
              <a:rPr lang="de-DE" dirty="0" err="1"/>
              <a:t>topic</a:t>
            </a:r>
            <a:r>
              <a:rPr lang="de-DE" dirty="0"/>
              <a:t> 4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l="689" t="2958" r="689"/>
          <a:stretch/>
        </p:blipFill>
        <p:spPr>
          <a:xfrm>
            <a:off x="-27432" y="64008"/>
            <a:ext cx="9217152" cy="13015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1" y="1350158"/>
            <a:ext cx="6332783" cy="72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 │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3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255A"/>
          </a:solidFill>
          <a:ln>
            <a:solidFill>
              <a:srgbClr val="282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InhaltsPUNKT</a:t>
            </a:r>
            <a:r>
              <a:rPr lang="de-DE" dirty="0"/>
              <a:t> BEARBEITEN │ Edit </a:t>
            </a:r>
            <a:r>
              <a:rPr lang="de-DE" dirty="0" err="1"/>
              <a:t>headline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l="689" t="2958" r="689"/>
          <a:stretch/>
        </p:blipFill>
        <p:spPr>
          <a:xfrm>
            <a:off x="-27432" y="64008"/>
            <a:ext cx="9217152" cy="13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chschule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541-5368-4132-B3F4-864E71FBE7C8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2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schule_Titel &amp; 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1058864"/>
            <a:ext cx="9144000" cy="57991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C9BE-848D-4984-9BFD-41A5F6DDF1BF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9088" y="1058863"/>
            <a:ext cx="2474912" cy="290512"/>
          </a:xfrm>
          <a:solidFill>
            <a:srgbClr val="28255A"/>
          </a:solidFill>
          <a:ln>
            <a:solidFill>
              <a:srgbClr val="28255A"/>
            </a:solidFill>
          </a:ln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kultät Technologie &amp; Bionik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A0DE-1633-4C93-B464-B3FD2E347995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ultät Technologie &amp; Bionik_Titel &amp; 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1058864"/>
            <a:ext cx="9144000" cy="57991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BB2D-8D0E-4FC2-9F85-B3DC091AB322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EE7F00"/>
          </a:solid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69088" y="1058863"/>
            <a:ext cx="2474912" cy="290512"/>
          </a:xfrm>
          <a:solidFill>
            <a:srgbClr val="EE7F00"/>
          </a:solidFill>
          <a:ln>
            <a:solidFill>
              <a:srgbClr val="EE7F00"/>
            </a:solidFill>
          </a:ln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9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kultät Life Sciences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cap="all" baseline="0"/>
            </a:lvl1pPr>
          </a:lstStyle>
          <a:p>
            <a:r>
              <a:rPr lang="de-DE" dirty="0"/>
              <a:t>Titel bearbeiten │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B7CB-FBD3-401F-AE63-76F68F7B70CB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A8C2-EDA5-4976-A277-C2EDB09FCD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-Form 6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7AB51D"/>
          </a:solidFill>
          <a:ln>
            <a:solidFill>
              <a:srgbClr val="7AB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-Form 7"/>
          <p:cNvSpPr/>
          <p:nvPr userDrawn="1"/>
        </p:nvSpPr>
        <p:spPr>
          <a:xfrm flipH="1" flipV="1">
            <a:off x="0" y="0"/>
            <a:ext cx="9144000" cy="1350158"/>
          </a:xfrm>
          <a:prstGeom prst="corner">
            <a:avLst>
              <a:gd name="adj1" fmla="val 80662"/>
              <a:gd name="adj2" fmla="val 182629"/>
            </a:avLst>
          </a:prstGeom>
          <a:solidFill>
            <a:srgbClr val="282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432001" y="1350158"/>
            <a:ext cx="6858448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432000" y="2095130"/>
            <a:ext cx="8361160" cy="4236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480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246C-2A2E-4E1A-9AEE-6E27EC6B3E62}" type="datetime1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0000"/>
            <a:ext cx="30861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7052" y="6480000"/>
            <a:ext cx="338347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A8C2-EDA5-4976-A277-C2EDB09FCDE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68536"/>
            <a:ext cx="1651743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6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5" r:id="rId3"/>
    <p:sldLayoutId id="2147483663" r:id="rId4"/>
    <p:sldLayoutId id="2147483668" r:id="rId5"/>
    <p:sldLayoutId id="2147483684" r:id="rId6"/>
    <p:sldLayoutId id="2147483676" r:id="rId7"/>
    <p:sldLayoutId id="2147483680" r:id="rId8"/>
    <p:sldLayoutId id="2147483677" r:id="rId9"/>
    <p:sldLayoutId id="2147483681" r:id="rId10"/>
    <p:sldLayoutId id="2147483678" r:id="rId11"/>
    <p:sldLayoutId id="2147483682" r:id="rId12"/>
    <p:sldLayoutId id="2147483679" r:id="rId13"/>
    <p:sldLayoutId id="2147483683" r:id="rId14"/>
    <p:sldLayoutId id="2147483675" r:id="rId15"/>
    <p:sldLayoutId id="2147483686" r:id="rId16"/>
    <p:sldLayoutId id="2147483688" r:id="rId17"/>
    <p:sldLayoutId id="2147483689" r:id="rId18"/>
    <p:sldLayoutId id="2147483691" r:id="rId19"/>
    <p:sldLayoutId id="214748369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2825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725" y="4395537"/>
            <a:ext cx="7766050" cy="1418229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BASIC TIPS: </a:t>
            </a:r>
            <a:br>
              <a:rPr lang="de-DE" dirty="0"/>
            </a:br>
            <a:r>
              <a:rPr lang="de-DE" b="1" dirty="0"/>
              <a:t>MEETING &amp; COMMUNICATING ONLINE </a:t>
            </a:r>
            <a:r>
              <a:rPr lang="de-DE" b="1" dirty="0">
                <a:sym typeface="Wingdings" pitchFamily="2" charset="2"/>
              </a:rPr>
              <a:t></a:t>
            </a:r>
            <a:br>
              <a:rPr lang="de-DE" b="1" dirty="0">
                <a:sym typeface="Wingdings" pitchFamily="2" charset="2"/>
              </a:rPr>
            </a:br>
            <a:r>
              <a:rPr lang="de-DE" sz="1600" b="1" dirty="0" err="1">
                <a:sym typeface="Wingdings" pitchFamily="2" charset="2"/>
              </a:rPr>
              <a:t>video</a:t>
            </a:r>
            <a:r>
              <a:rPr lang="de-DE" sz="1600" b="1" dirty="0">
                <a:sym typeface="Wingdings" pitchFamily="2" charset="2"/>
              </a:rPr>
              <a:t> </a:t>
            </a:r>
            <a:r>
              <a:rPr lang="de-DE" sz="1600" b="1" dirty="0" err="1">
                <a:sym typeface="Wingdings" pitchFamily="2" charset="2"/>
              </a:rPr>
              <a:t>Conferencing</a:t>
            </a:r>
            <a:r>
              <a:rPr lang="de-DE" sz="1600" b="1" dirty="0">
                <a:sym typeface="Wingdings" pitchFamily="2" charset="2"/>
              </a:rPr>
              <a:t> &amp; Video LECTURING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9128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>
            <a:normAutofit/>
          </a:bodyPr>
          <a:lstStyle/>
          <a:p>
            <a:r>
              <a:rPr lang="en-US" dirty="0"/>
              <a:t>Video Conferencing &amp; Video LECTURING 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 MEETING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5130"/>
            <a:ext cx="8361159" cy="4384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 PREPARED – BE ACCOUNTABLE</a:t>
            </a:r>
          </a:p>
          <a:p>
            <a:pPr lvl="1"/>
            <a:r>
              <a:rPr lang="en-US" sz="2000" dirty="0"/>
              <a:t>What tasks do you have to have accomplished </a:t>
            </a:r>
            <a:br>
              <a:rPr lang="en-US" sz="2000" dirty="0"/>
            </a:br>
            <a:r>
              <a:rPr lang="en-US" sz="2000" dirty="0"/>
              <a:t>before the meeting starts?</a:t>
            </a:r>
          </a:p>
          <a:p>
            <a:pPr lvl="1"/>
            <a:r>
              <a:rPr lang="en-US" sz="2000" dirty="0"/>
              <a:t>What information should you give to other people attending </a:t>
            </a:r>
            <a:br>
              <a:rPr lang="en-US" sz="2000" dirty="0"/>
            </a:br>
            <a:r>
              <a:rPr lang="en-US" sz="2000" dirty="0"/>
              <a:t>the meeting </a:t>
            </a:r>
            <a:r>
              <a:rPr lang="en-US" sz="2000" u="sng" dirty="0"/>
              <a:t>before</a:t>
            </a:r>
            <a:r>
              <a:rPr lang="en-US" sz="2000" dirty="0"/>
              <a:t> the meeting starts </a:t>
            </a:r>
            <a:br>
              <a:rPr lang="en-US" sz="2000" dirty="0"/>
            </a:br>
            <a:r>
              <a:rPr lang="en-US" sz="2000" dirty="0"/>
              <a:t>– so everybody has the same information status</a:t>
            </a:r>
          </a:p>
          <a:p>
            <a:pPr lvl="1"/>
            <a:r>
              <a:rPr lang="en-US" sz="2000" dirty="0"/>
              <a:t>Paper and pen handy to take your own notes </a:t>
            </a:r>
            <a:br>
              <a:rPr lang="en-US" sz="2000" dirty="0"/>
            </a:br>
            <a:r>
              <a:rPr lang="en-US" sz="2000" dirty="0"/>
              <a:t>of important points you want to remember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FOR THE START  – </a:t>
            </a:r>
            <a:br>
              <a:rPr lang="en-US" dirty="0"/>
            </a:br>
            <a:r>
              <a:rPr lang="en-US" dirty="0"/>
              <a:t>BEING MAYBE A BIT OUT OF YOUR COMFORT ZONE </a:t>
            </a:r>
            <a:br>
              <a:rPr lang="en-US" dirty="0"/>
            </a:br>
            <a:r>
              <a:rPr lang="en-US" dirty="0"/>
              <a:t>MEANS YOU ARE LEARNING SOMETHING NEW </a:t>
            </a:r>
            <a:r>
              <a:rPr lang="en-US" dirty="0">
                <a:sym typeface="Wingdings" pitchFamily="2" charset="2"/>
              </a:rPr>
              <a:t>;)</a:t>
            </a: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8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>
            <a:normAutofit/>
          </a:bodyPr>
          <a:lstStyle/>
          <a:p>
            <a:r>
              <a:rPr lang="en-US" dirty="0"/>
              <a:t>Video Conferencing &amp; Video LECTURING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 MEETING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5130"/>
            <a:ext cx="8361159" cy="438487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SELF-ORGANIZATION - BLOCK TIME FREE </a:t>
            </a:r>
            <a:br>
              <a:rPr lang="en-US" dirty="0"/>
            </a:br>
            <a:r>
              <a:rPr lang="en-US" dirty="0"/>
              <a:t>AND PREPARE TO MAKE SURE THAT YOU ARE ON TIME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Block time and set reminder in your personal calendar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Check time and potential </a:t>
            </a:r>
            <a:r>
              <a:rPr lang="en-US" sz="2000" b="1" dirty="0"/>
              <a:t>time zone differences </a:t>
            </a:r>
            <a:br>
              <a:rPr lang="en-US" sz="2000" b="1" dirty="0"/>
            </a:br>
            <a:r>
              <a:rPr lang="en-US" sz="2000" dirty="0"/>
              <a:t>to block the right time in your calendar</a:t>
            </a:r>
            <a:br>
              <a:rPr lang="en-US" sz="2000" dirty="0"/>
            </a:br>
            <a:r>
              <a:rPr lang="en-US" sz="2000" dirty="0"/>
              <a:t>(university = use German or Central European time zone)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Log in into the ONLINE meeting room </a:t>
            </a:r>
            <a:br>
              <a:rPr lang="en-US" sz="2000" dirty="0"/>
            </a:br>
            <a:r>
              <a:rPr lang="en-US" sz="2000" b="1" u="sng" dirty="0"/>
              <a:t>5 minutes before the actual meeting</a:t>
            </a:r>
            <a:r>
              <a:rPr lang="en-US" sz="2000" dirty="0"/>
              <a:t> starts!!!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Make sure that you can actively participate without interruptions</a:t>
            </a:r>
            <a:br>
              <a:rPr lang="en-US" sz="2000" dirty="0"/>
            </a:br>
            <a:r>
              <a:rPr lang="en-US" sz="2000" dirty="0"/>
              <a:t>for the entire duration of the online meeting.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>
            <a:normAutofit/>
          </a:bodyPr>
          <a:lstStyle/>
          <a:p>
            <a:r>
              <a:rPr lang="en-US" dirty="0"/>
              <a:t>Video Conferencing &amp; Video LECTURING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 MEETING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5130"/>
            <a:ext cx="8361159" cy="438487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AVOID DISTRACTION </a:t>
            </a:r>
          </a:p>
          <a:p>
            <a:pPr lvl="1"/>
            <a:r>
              <a:rPr lang="en-US" sz="2000" dirty="0"/>
              <a:t>No music or other sounds in the room</a:t>
            </a:r>
          </a:p>
          <a:p>
            <a:pPr lvl="1"/>
            <a:r>
              <a:rPr lang="en-US" sz="2000" dirty="0"/>
              <a:t>Make sure that you are not disturbed during video conferencing </a:t>
            </a:r>
            <a:br>
              <a:rPr lang="en-US" sz="2000" dirty="0"/>
            </a:br>
            <a:r>
              <a:rPr lang="en-US" sz="2000" dirty="0"/>
              <a:t>(e.g. inform flat mates &amp;“ON AIR” Post-it at your door)</a:t>
            </a:r>
          </a:p>
          <a:p>
            <a:pPr lvl="1"/>
            <a:r>
              <a:rPr lang="en-US" sz="2000" dirty="0"/>
              <a:t>Limit your distractions during the video conference </a:t>
            </a:r>
            <a:br>
              <a:rPr lang="en-US" sz="2000" dirty="0"/>
            </a:br>
            <a:r>
              <a:rPr lang="en-US" sz="2000" dirty="0"/>
              <a:t>(e.g. mobile devices on silent mode, or better – turn them off)</a:t>
            </a:r>
          </a:p>
          <a:p>
            <a:pPr lvl="1"/>
            <a:r>
              <a:rPr lang="en-US" sz="2000" dirty="0"/>
              <a:t>For potential sharing of your screen/ co-operative working:</a:t>
            </a:r>
            <a:br>
              <a:rPr lang="en-US" sz="2000" dirty="0"/>
            </a:br>
            <a:r>
              <a:rPr lang="en-US" sz="2000" dirty="0"/>
              <a:t>Make sure that private stuff, things you don‘t want to show </a:t>
            </a:r>
            <a:br>
              <a:rPr lang="en-US" sz="2000" dirty="0"/>
            </a:br>
            <a:r>
              <a:rPr lang="en-US" sz="2000" dirty="0"/>
              <a:t>like other communication platforms, programs etc. are closed </a:t>
            </a:r>
            <a:br>
              <a:rPr lang="en-US" sz="2000" dirty="0"/>
            </a:br>
            <a:r>
              <a:rPr lang="en-US" sz="2000" dirty="0"/>
              <a:t>– and there are no unexpected pop-ups ;-)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0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>
            <a:normAutofit/>
          </a:bodyPr>
          <a:lstStyle/>
          <a:p>
            <a:r>
              <a:rPr lang="en-US" dirty="0"/>
              <a:t>Video Conferencing &amp; Video LECTURING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 MEETING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5130"/>
            <a:ext cx="8361159" cy="4384870"/>
          </a:xfrm>
          <a:ln>
            <a:noFill/>
          </a:ln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r>
              <a:rPr lang="en-US" dirty="0"/>
              <a:t>CHECK AND PREPARE TECHNOLOGY </a:t>
            </a:r>
            <a:br>
              <a:rPr lang="en-US" dirty="0"/>
            </a:br>
            <a:r>
              <a:rPr lang="en-US" dirty="0"/>
              <a:t>WITH ENOUGH TIME IN ADVANCE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Install PC client and/or Smartphone App before the meeting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Check beforehand that the technology is working </a:t>
            </a:r>
            <a:br>
              <a:rPr lang="en-US" sz="2000" dirty="0"/>
            </a:br>
            <a:r>
              <a:rPr lang="en-US" sz="2000" dirty="0"/>
              <a:t>and that you have access to the ONLINE MEETING ROOM </a:t>
            </a:r>
            <a:br>
              <a:rPr lang="en-US" sz="2000" dirty="0"/>
            </a:br>
            <a:r>
              <a:rPr lang="en-US" sz="2000" dirty="0"/>
              <a:t>(camera, microphone and stability and bandwidth of the internet connection etc.)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Internet connection: </a:t>
            </a:r>
            <a:br>
              <a:rPr lang="en-US" sz="2000" dirty="0"/>
            </a:br>
            <a:r>
              <a:rPr lang="en-US" sz="2000" dirty="0"/>
              <a:t>use latest Browser version, if possible use cable (LAN) not </a:t>
            </a:r>
            <a:r>
              <a:rPr lang="en-US" sz="2000" dirty="0" err="1"/>
              <a:t>WiFi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Close other programs you don’t need during the video conference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6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>
            <a:normAutofit/>
          </a:bodyPr>
          <a:lstStyle/>
          <a:p>
            <a:r>
              <a:rPr lang="en-US" dirty="0"/>
              <a:t>Video Conferencing &amp; Video LECTURING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 MEETING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5130"/>
            <a:ext cx="8361159" cy="438487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/>
              <a:t>BE PREPARED TO MEET AND INTERACT IN PERSON </a:t>
            </a:r>
          </a:p>
          <a:p>
            <a:pPr lvl="1"/>
            <a:r>
              <a:rPr lang="en-US" sz="2000" dirty="0"/>
              <a:t>Look for a quiet space with background that is not distracting</a:t>
            </a:r>
          </a:p>
          <a:p>
            <a:pPr lvl="1"/>
            <a:r>
              <a:rPr lang="en-US" sz="2000" dirty="0"/>
              <a:t>Maybe use or pre-install virtual background for the meeting</a:t>
            </a:r>
          </a:p>
          <a:p>
            <a:pPr lvl="1"/>
            <a:r>
              <a:rPr lang="en-US" sz="2000" dirty="0"/>
              <a:t>Dress appropriately</a:t>
            </a:r>
          </a:p>
          <a:p>
            <a:pPr lvl="1"/>
            <a:r>
              <a:rPr lang="en-US" sz="2000" dirty="0"/>
              <a:t>Find the light, check good visibility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If possible, use headset (to avoid </a:t>
            </a:r>
            <a:r>
              <a:rPr lang="en-US" sz="2000" dirty="0" err="1"/>
              <a:t>echos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Prepare direct view into the camera </a:t>
            </a:r>
            <a:br>
              <a:rPr lang="en-US" sz="2000" dirty="0"/>
            </a:br>
            <a:r>
              <a:rPr lang="en-US" sz="2000" dirty="0"/>
              <a:t>to give the feeling of eye-contact</a:t>
            </a:r>
            <a:br>
              <a:rPr lang="en-US" sz="2000" dirty="0"/>
            </a:br>
            <a:r>
              <a:rPr lang="en-US" sz="2000" dirty="0"/>
              <a:t>(e.g.  position your screen/camera with aid of some books or a box</a:t>
            </a:r>
            <a:br>
              <a:rPr lang="en-US" sz="2000" dirty="0"/>
            </a:br>
            <a:r>
              <a:rPr lang="en-US" sz="2000" dirty="0"/>
              <a:t>in the level of your face  instead of placing it on the table)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CEB764-F3EC-594E-A174-91CE570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350158"/>
            <a:ext cx="8393398" cy="720000"/>
          </a:xfrm>
        </p:spPr>
        <p:txBody>
          <a:bodyPr/>
          <a:lstStyle/>
          <a:p>
            <a:r>
              <a:rPr lang="en-US" dirty="0"/>
              <a:t>Video Conferencing &amp; Video LECTURING</a:t>
            </a:r>
            <a:r>
              <a:rPr lang="de-DE" dirty="0"/>
              <a:t/>
            </a:r>
            <a:br>
              <a:rPr lang="de-DE" dirty="0"/>
            </a:br>
            <a:r>
              <a:rPr lang="de-DE" u="sng" dirty="0" err="1"/>
              <a:t>During</a:t>
            </a:r>
            <a:r>
              <a:rPr lang="de-DE" u="sng" dirty="0"/>
              <a:t> </a:t>
            </a:r>
            <a:r>
              <a:rPr lang="de-DE" dirty="0" err="1"/>
              <a:t>the</a:t>
            </a:r>
            <a:r>
              <a:rPr lang="de-DE" dirty="0"/>
              <a:t> Meeting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109ABB-6A01-7C44-8BB9-33FB6F37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GOOD COMMUNICATION</a:t>
            </a:r>
          </a:p>
          <a:p>
            <a:pPr lvl="1"/>
            <a:r>
              <a:rPr lang="en-US" sz="2000" b="1" u="sng" dirty="0"/>
              <a:t>Set camera on</a:t>
            </a:r>
            <a:r>
              <a:rPr lang="en-US" sz="2000" u="sng" dirty="0"/>
              <a:t> </a:t>
            </a:r>
            <a:r>
              <a:rPr lang="en-US" sz="2000" dirty="0"/>
              <a:t>when entering the online-meeting room</a:t>
            </a:r>
            <a:br>
              <a:rPr lang="en-US" sz="2000" dirty="0"/>
            </a:br>
            <a:r>
              <a:rPr lang="en-US" sz="2000" dirty="0"/>
              <a:t>Showing directly your face and keep camera on during the meeting</a:t>
            </a:r>
            <a:br>
              <a:rPr lang="en-US" sz="2000" dirty="0"/>
            </a:br>
            <a:r>
              <a:rPr lang="en-US" sz="2000" dirty="0"/>
              <a:t>(only if bandwidth is poor, switch off camera – stay just with tone)</a:t>
            </a:r>
          </a:p>
          <a:p>
            <a:pPr lvl="1"/>
            <a:r>
              <a:rPr lang="en-US" sz="2000" b="1" u="sng" dirty="0"/>
              <a:t>Mute yourself when not speaking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/>
              <a:t>Avoid strong movements or gestures in online-meetings</a:t>
            </a:r>
            <a:br>
              <a:rPr lang="en-US" sz="2000" dirty="0"/>
            </a:br>
            <a:r>
              <a:rPr lang="en-US" sz="2000" dirty="0"/>
              <a:t>(especially if you use a virtual background)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Direct eye contact into the camera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++++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de-DE" sz="2000" dirty="0"/>
          </a:p>
          <a:p>
            <a:pPr lvl="1">
              <a:lnSpc>
                <a:spcPct val="100000"/>
              </a:lnSpc>
            </a:pPr>
            <a:endParaRPr lang="de-DE" sz="2000" dirty="0"/>
          </a:p>
          <a:p>
            <a:pPr marL="457200" lvl="1" indent="0">
              <a:lnSpc>
                <a:spcPct val="100000"/>
              </a:lnSpc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de-DE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392C4A6-8010-7E48-B963-A660D76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B7B6464-F1F2-B144-817D-64CCDE6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A8C2-EDA5-4976-A277-C2EDB09FCDE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Farben HSRW">
      <a:dk1>
        <a:srgbClr val="28255A"/>
      </a:dk1>
      <a:lt1>
        <a:srgbClr val="FFFFFF"/>
      </a:lt1>
      <a:dk2>
        <a:srgbClr val="878787"/>
      </a:dk2>
      <a:lt2>
        <a:srgbClr val="E7E6E6"/>
      </a:lt2>
      <a:accent1>
        <a:srgbClr val="7AB51D"/>
      </a:accent1>
      <a:accent2>
        <a:srgbClr val="EE7F00"/>
      </a:accent2>
      <a:accent3>
        <a:srgbClr val="E2001A"/>
      </a:accent3>
      <a:accent4>
        <a:srgbClr val="00AFC8"/>
      </a:accent4>
      <a:accent5>
        <a:srgbClr val="C8ED8B"/>
      </a:accent5>
      <a:accent6>
        <a:srgbClr val="FFC381"/>
      </a:accent6>
      <a:hlink>
        <a:srgbClr val="FF9BA7"/>
      </a:hlink>
      <a:folHlink>
        <a:srgbClr val="BEE3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M-Dokument" ma:contentTypeID="0x0101001BBF991C75A9492083CA3F40F4F24E46003B805112BA0F9444854DABF6CCC546EE" ma:contentTypeVersion="4" ma:contentTypeDescription="Mein Inhaltstyp" ma:contentTypeScope="" ma:versionID="a5c2a995bacfd95b4e259fe148e047b0">
  <xsd:schema xmlns:xsd="http://www.w3.org/2001/XMLSchema" xmlns:xs="http://www.w3.org/2001/XMLSchema" xmlns:p="http://schemas.microsoft.com/office/2006/metadata/properties" xmlns:ns2="B344A4B8-6EF9-4107-A19A-09CD793E20AB" xmlns:ns3="http://schemas.microsoft.com/sharepoint/v4" xmlns:ns4="6ab1ef31-4d8f-40f5-9fc6-0aa30562f790" xmlns:ns5="b344a4b8-6ef9-4107-a19a-09cd793e20ab" targetNamespace="http://schemas.microsoft.com/office/2006/metadata/properties" ma:root="true" ma:fieldsID="6527591ffe6e583c004d86fb9121cac4" ns2:_="" ns3:_="" ns4:_="" ns5:_="">
    <xsd:import namespace="B344A4B8-6EF9-4107-A19A-09CD793E20AB"/>
    <xsd:import namespace="http://schemas.microsoft.com/sharepoint/v4"/>
    <xsd:import namespace="6ab1ef31-4d8f-40f5-9fc6-0aa30562f790"/>
    <xsd:import namespace="b344a4b8-6ef9-4107-a19a-09cd793e20ab"/>
    <xsd:element name="properties">
      <xsd:complexType>
        <xsd:sequence>
          <xsd:element name="documentManagement">
            <xsd:complexType>
              <xsd:all>
                <xsd:element ref="ns2:HauptkategorieColumn"/>
                <xsd:element ref="ns2:Unterkategorie1Column" minOccurs="0"/>
                <xsd:element ref="ns2:Unterkategorie2Column" minOccurs="0"/>
                <xsd:element ref="ns2:DokumentenartColumn"/>
                <xsd:element ref="ns2:DokumententitelColumn"/>
                <xsd:element ref="ns2:ErstellerColumn"/>
                <xsd:element ref="ns2:PruefstelleColumn" minOccurs="0"/>
                <xsd:element ref="ns2:ProzessverantwortungColumn" minOccurs="0"/>
                <xsd:element ref="ns2:FreigabestelleColumn"/>
                <xsd:element ref="ns2:VerantwortlicheOEColumn"/>
                <xsd:element ref="ns2:SpracheColumn" minOccurs="0"/>
                <xsd:element ref="ns2:ISO9001KapitelColumn" minOccurs="0"/>
                <xsd:element ref="ns2:FuerStudierendeColumn" minOccurs="0"/>
                <xsd:element ref="ns2:DokumentenStandColumn" minOccurs="0"/>
                <xsd:element ref="ns2:HitCounterColumn" minOccurs="0"/>
                <xsd:element ref="ns2:ArchivColumn" minOccurs="0"/>
                <xsd:element ref="ns2:SchlagworteColumn" minOccurs="0"/>
                <xsd:element ref="ns3:IconOverlay" minOccurs="0"/>
                <xsd:element ref="ns4:_dlc_DocId" minOccurs="0"/>
                <xsd:element ref="ns4:_dlc_DocIdUrl" minOccurs="0"/>
                <xsd:element ref="ns4:_dlc_DocIdPersistId" minOccurs="0"/>
                <xsd:element ref="ns5:rlh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4A4B8-6EF9-4107-A19A-09CD793E20AB" elementFormDefault="qualified">
    <xsd:import namespace="http://schemas.microsoft.com/office/2006/documentManagement/types"/>
    <xsd:import namespace="http://schemas.microsoft.com/office/infopath/2007/PartnerControls"/>
    <xsd:element name="HauptkategorieColumn" ma:index="8" ma:displayName="Hauptkategorie" ma:indexed="true" ma:list="{EF01F624-2FD6-4AF6-977A-92B8BD61AABE}" ma:internalName="HauptkategorieColumn" ma:showField="Title">
      <xsd:simpleType>
        <xsd:restriction base="dms:Lookup"/>
      </xsd:simpleType>
    </xsd:element>
    <xsd:element name="Unterkategorie1Column" ma:index="9" nillable="true" ma:displayName="Unterkategorie 1" ma:indexed="true" ma:list="{33851F09-DCBA-40FA-8EED-BF1B499A7F9F}" ma:internalName="Unterkategorie1Column" ma:showField="Title">
      <xsd:simpleType>
        <xsd:restriction base="dms:Lookup"/>
      </xsd:simpleType>
    </xsd:element>
    <xsd:element name="Unterkategorie2Column" ma:index="10" nillable="true" ma:displayName="Unterkategorie 2" ma:list="{4E614632-CB5C-40BF-993F-4D8A180D6885}" ma:internalName="Unterkategorie2Column" ma:showField="Title">
      <xsd:simpleType>
        <xsd:restriction base="dms:Lookup"/>
      </xsd:simpleType>
    </xsd:element>
    <xsd:element name="DokumentenartColumn" ma:index="11" ma:displayName="Dokumentenart" ma:indexed="true" ma:list="{13A28F7B-3FD6-4624-A844-2DB33A785360}" ma:internalName="DokumentenartColumn" ma:showField="Title">
      <xsd:simpleType>
        <xsd:restriction base="dms:Lookup"/>
      </xsd:simpleType>
    </xsd:element>
    <xsd:element name="DokumententitelColumn" ma:index="12" ma:displayName="Dokumententitel" ma:indexed="true" ma:internalName="DokumententitelColumn">
      <xsd:simpleType>
        <xsd:restriction base="dms:Text"/>
      </xsd:simpleType>
    </xsd:element>
    <xsd:element name="ErstellerColumn" ma:index="13" ma:displayName="Ersteller" ma:indexed="true" ma:internalName="ErstellerColum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uefstelleColumn" ma:index="14" nillable="true" ma:displayName="Prüfstelle" ma:internalName="PruefstelleColum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zessverantwortungColumn" ma:index="15" nillable="true" ma:displayName="Prozessverantwortung" ma:indexed="true" ma:internalName="ProzessverantwortungColum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reigabestelleColumn" ma:index="16" ma:displayName="Freigabestelle" ma:indexed="true" ma:internalName="FreigabestelleColum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rantwortlicheOEColumn" ma:index="17" ma:displayName="Verantwortliche OE" ma:list="{80CBEC4C-6AFB-4CCF-BBB1-1A01B70CB4C7}" ma:internalName="VerantwortlicheOEColumn" ma:showField="Title">
      <xsd:simpleType>
        <xsd:restriction base="dms:Lookup"/>
      </xsd:simpleType>
    </xsd:element>
    <xsd:element name="SpracheColumn" ma:index="18" nillable="true" ma:displayName="Sprache" ma:format="Dropdown" ma:internalName="SpracheColumn">
      <xsd:simpleType>
        <xsd:restriction base="dms:Choice">
          <xsd:enumeration value="deutsch"/>
          <xsd:enumeration value="englisch"/>
          <xsd:enumeration value="deutsch/englisch"/>
        </xsd:restriction>
      </xsd:simpleType>
    </xsd:element>
    <xsd:element name="ISO9001KapitelColumn" ma:index="19" nillable="true" ma:displayName="ISO 9001 Kapitel" ma:internalName="ISO9001KapitelColumn">
      <xsd:simpleType>
        <xsd:restriction base="dms:Text"/>
      </xsd:simpleType>
    </xsd:element>
    <xsd:element name="FuerStudierendeColumn" ma:index="20" nillable="true" ma:displayName="Für Studierende" ma:internalName="FuerStudierendeColumn">
      <xsd:simpleType>
        <xsd:restriction base="dms:Boolean"/>
      </xsd:simpleType>
    </xsd:element>
    <xsd:element name="DokumentenStandColumn" ma:index="21" nillable="true" ma:displayName="Dokumenten Stand" ma:format="DateOnly" ma:internalName="DokumentenStandColumn">
      <xsd:simpleType>
        <xsd:restriction base="dms:DateTime"/>
      </xsd:simpleType>
    </xsd:element>
    <xsd:element name="HitCounterColumn" ma:index="22" nillable="true" ma:displayName="Anzahl Aufrufe" ma:indexed="true" ma:internalName="HitCounterColumn">
      <xsd:simpleType>
        <xsd:restriction base="dms:Number"/>
      </xsd:simpleType>
    </xsd:element>
    <xsd:element name="ArchivColumn" ma:index="23" nillable="true" ma:displayName="Archiv" ma:internalName="ArchivColumn">
      <xsd:simpleType>
        <xsd:restriction base="dms:Boolean"/>
      </xsd:simpleType>
    </xsd:element>
    <xsd:element name="SchlagworteColumn" ma:index="24" nillable="true" ma:displayName="Schlagworte" ma:internalName="SchlagworteColumn" ma:readOnly="false">
      <xsd:simpleType>
        <xsd:restriction base="dms:Note">
          <xsd:maxLength value="100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1ef31-4d8f-40f5-9fc6-0aa30562f790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27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4a4b8-6ef9-4107-a19a-09cd793e20ab" elementFormDefault="qualified">
    <xsd:import namespace="http://schemas.microsoft.com/office/2006/documentManagement/types"/>
    <xsd:import namespace="http://schemas.microsoft.com/office/infopath/2007/PartnerControls"/>
    <xsd:element name="rlhx" ma:index="29" nillable="true" ma:displayName="Text" ma:internalName="rlhx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zessverantwortungColumn xmlns="B344A4B8-6EF9-4107-A19A-09CD793E20AB">
      <UserInfo>
        <DisplayName/>
        <AccountId xsi:nil="true"/>
        <AccountType/>
      </UserInfo>
    </ProzessverantwortungColumn>
    <VerantwortlicheOEColumn xmlns="B344A4B8-6EF9-4107-A19A-09CD793E20AB">37</VerantwortlicheOEColumn>
    <ISO9001KapitelColumn xmlns="B344A4B8-6EF9-4107-A19A-09CD793E20AB">8.2.1</ISO9001KapitelColumn>
    <ErstellerColumn xmlns="B344A4B8-6EF9-4107-A19A-09CD793E20AB">
      <UserInfo>
        <DisplayName>Bencker, Ingrun</DisplayName>
        <AccountId>373</AccountId>
        <AccountType/>
      </UserInfo>
    </ErstellerColumn>
    <ArchivColumn xmlns="B344A4B8-6EF9-4107-A19A-09CD793E20AB">false</ArchivColumn>
    <rlhx xmlns="b344a4b8-6ef9-4107-a19a-09cd793e20ab" xsi:nil="true"/>
    <Unterkategorie1Column xmlns="B344A4B8-6EF9-4107-A19A-09CD793E20AB" xsi:nil="true"/>
    <FuerStudierendeColumn xmlns="B344A4B8-6EF9-4107-A19A-09CD793E20AB">false</FuerStudierendeColumn>
    <_dlc_DocId xmlns="6ab1ef31-4d8f-40f5-9fc6-0aa30562f790">4TNRM5PF5NQC-2010659269-156</_dlc_DocId>
    <SpracheColumn xmlns="B344A4B8-6EF9-4107-A19A-09CD793E20AB">deutsch</SpracheColumn>
    <_dlc_DocIdUrl xmlns="6ab1ef31-4d8f-40f5-9fc6-0aa30562f790">
      <Url>https://sharepoint.hochschule-rhein-waal.de/sites/QMPortal/_layouts/15/DocIdRedir.aspx?ID=4TNRM5PF5NQC-2010659269-156</Url>
      <Description>4TNRM5PF5NQC-2010659269-156</Description>
    </_dlc_DocIdUrl>
    <DokumentenartColumn xmlns="B344A4B8-6EF9-4107-A19A-09CD793E20AB">12</DokumentenartColumn>
    <HauptkategorieColumn xmlns="B344A4B8-6EF9-4107-A19A-09CD793E20AB">117</HauptkategorieColumn>
    <Unterkategorie2Column xmlns="B344A4B8-6EF9-4107-A19A-09CD793E20AB" xsi:nil="true"/>
    <DokumententitelColumn xmlns="B344A4B8-6EF9-4107-A19A-09CD793E20AB">Vorlage PowerPoint-Präsentation Hochschule Rhein-Waal - ohne Inhalt</DokumententitelColumn>
    <PruefstelleColumn xmlns="B344A4B8-6EF9-4107-A19A-09CD793E20AB">
      <UserInfo>
        <DisplayName/>
        <AccountId xsi:nil="true"/>
        <AccountType/>
      </UserInfo>
    </PruefstelleColumn>
    <DokumentenStandColumn xmlns="B344A4B8-6EF9-4107-A19A-09CD793E20AB">2018-09-03T22:00:00+00:00</DokumentenStandColumn>
    <IconOverlay xmlns="http://schemas.microsoft.com/sharepoint/v4" xsi:nil="true"/>
    <FreigabestelleColumn xmlns="B344A4B8-6EF9-4107-A19A-09CD793E20AB">
      <UserInfo>
        <DisplayName>Hallwas, Jennifer</DisplayName>
        <AccountId>15</AccountId>
        <AccountType/>
      </UserInfo>
    </FreigabestelleColumn>
    <HitCounterColumn xmlns="B344A4B8-6EF9-4107-A19A-09CD793E20AB">17</HitCounterColumn>
    <SchlagworteColumn xmlns="B344A4B8-6EF9-4107-A19A-09CD793E20AB">Vorlage Power Point Präsentation Vorlage Präsentation ohne Inhalt Vorlage Power Point Präsentation leer Powerpoint leer Powerpoint ohne Inhalt Powerpoint HSRW PPP leer PPP ohne Inhalt PPP HSRW</SchlagworteColumn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72F4A-7B62-49D9-B956-A84B8E9157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04BD991-7BDF-4668-8E92-37F3E33FC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4A4B8-6EF9-4107-A19A-09CD793E20AB"/>
    <ds:schemaRef ds:uri="http://schemas.microsoft.com/sharepoint/v4"/>
    <ds:schemaRef ds:uri="6ab1ef31-4d8f-40f5-9fc6-0aa30562f790"/>
    <ds:schemaRef ds:uri="b344a4b8-6ef9-4107-a19a-09cd793e2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85A89-4F2F-4A15-8735-219F41777008}">
  <ds:schemaRefs>
    <ds:schemaRef ds:uri="http://purl.org/dc/dcmitype/"/>
    <ds:schemaRef ds:uri="http://purl.org/dc/elements/1.1/"/>
    <ds:schemaRef ds:uri="6ab1ef31-4d8f-40f5-9fc6-0aa30562f790"/>
    <ds:schemaRef ds:uri="http://purl.org/dc/terms/"/>
    <ds:schemaRef ds:uri="http://schemas.microsoft.com/office/2006/documentManagement/types"/>
    <ds:schemaRef ds:uri="http://schemas.microsoft.com/sharepoint/v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344a4b8-6ef9-4107-a19a-09cd793e20ab"/>
    <ds:schemaRef ds:uri="B344A4B8-6EF9-4107-A19A-09CD793E20AB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0BB803D-B5E9-45AC-A1DB-F6A3E7CA5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Bildschirmpräsentation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PowerPoint-Präsentation</vt:lpstr>
      <vt:lpstr>Video Conferencing &amp; Video LECTURING  BEFORE THE MEETING</vt:lpstr>
      <vt:lpstr>Video Conferencing &amp; Video LECTURING BEFORE THE MEETING</vt:lpstr>
      <vt:lpstr>Video Conferencing &amp; Video LECTURING BEFORE THE MEETING</vt:lpstr>
      <vt:lpstr>Video Conferencing &amp; Video LECTURING BEFORE THE MEETING</vt:lpstr>
      <vt:lpstr>Video Conferencing &amp; Video LECTURING BEFORE THE MEETING</vt:lpstr>
      <vt:lpstr>Video Conferencing &amp; Video LECTURING During the Meeting</vt:lpstr>
    </vt:vector>
  </TitlesOfParts>
  <Company>Hochschule Rhein-Waal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Bencker, Ingrun</dc:creator>
  <cp:lastModifiedBy>DG</cp:lastModifiedBy>
  <cp:revision>279</cp:revision>
  <cp:lastPrinted>2020-10-25T13:06:57Z</cp:lastPrinted>
  <dcterms:created xsi:type="dcterms:W3CDTF">2018-02-21T13:32:27Z</dcterms:created>
  <dcterms:modified xsi:type="dcterms:W3CDTF">2020-10-28T09:15:41Z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0x0101001BBF991C75A9492083CA3F40F4F24E46003B805112BA0F9444854DABF6CCC546EE</vt:lpwstr>
  </property>
  <property fmtid="{D5CDD505-2E9C-101B-9397-08002B2CF9AE}" pid="3" name="_dlc_DocIdItemGuid">
    <vt:lpwstr>a5d78bd7-e504-4b6e-856d-31f15209beea</vt:lpwstr>
  </property>
</Properties>
</file>